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59" r:id="rId2"/>
    <p:sldId id="360" r:id="rId3"/>
    <p:sldId id="361" r:id="rId4"/>
    <p:sldId id="363" r:id="rId5"/>
    <p:sldId id="364" r:id="rId6"/>
    <p:sldId id="365" r:id="rId7"/>
    <p:sldId id="368" r:id="rId8"/>
    <p:sldId id="366" r:id="rId9"/>
    <p:sldId id="367" r:id="rId10"/>
    <p:sldId id="369" r:id="rId11"/>
    <p:sldId id="373" r:id="rId12"/>
    <p:sldId id="370" r:id="rId13"/>
    <p:sldId id="371" r:id="rId14"/>
    <p:sldId id="256" r:id="rId15"/>
    <p:sldId id="25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砚斌" initials="张" lastIdx="4" clrIdx="0">
    <p:extLst>
      <p:ext uri="{19B8F6BF-5375-455C-9EA6-DF929625EA0E}">
        <p15:presenceInfo xmlns:p15="http://schemas.microsoft.com/office/powerpoint/2012/main" userId="0fe2ac262531c1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44" autoAdjust="0"/>
  </p:normalViewPr>
  <p:slideViewPr>
    <p:cSldViewPr snapToGrid="0">
      <p:cViewPr varScale="1">
        <p:scale>
          <a:sx n="79" d="100"/>
          <a:sy n="79" d="100"/>
        </p:scale>
        <p:origin x="1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4T13:50:39.52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22-04-14T13:50:40.851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4T13:50:39.529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22-04-14T13:50:40.851" idx="4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C804F-78AE-4BA2-BF51-1672CB4EA28F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41144-9A13-40B6-BD90-E9BDF788C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32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036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708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11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366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2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2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89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46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24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101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13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6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33007" r="-101" b="51893"/>
          <a:stretch>
            <a:fillRect/>
          </a:stretch>
        </p:blipFill>
        <p:spPr>
          <a:xfrm>
            <a:off x="-1" y="-1"/>
            <a:ext cx="12192002" cy="10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8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614D53D-7BDE-45E4-90DA-FA70E3792349}"/>
              </a:ext>
            </a:extLst>
          </p:cNvPr>
          <p:cNvSpPr txBox="1"/>
          <p:nvPr/>
        </p:nvSpPr>
        <p:spPr>
          <a:xfrm>
            <a:off x="711711" y="950818"/>
            <a:ext cx="4077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数据：</a:t>
            </a:r>
            <a:r>
              <a:rPr lang="en-US" altLang="zh-CN" sz="2000" dirty="0"/>
              <a:t>1994</a:t>
            </a:r>
            <a:r>
              <a:rPr lang="zh-CN" altLang="en-US" sz="2000" dirty="0"/>
              <a:t>年</a:t>
            </a:r>
            <a:r>
              <a:rPr lang="en-US" altLang="zh-CN" sz="2000" dirty="0"/>
              <a:t>3</a:t>
            </a:r>
            <a:r>
              <a:rPr lang="zh-CN" altLang="en-US" sz="2000" dirty="0"/>
              <a:t>月到</a:t>
            </a:r>
            <a:r>
              <a:rPr lang="en-US" altLang="zh-CN" sz="2000" dirty="0"/>
              <a:t>2019</a:t>
            </a:r>
            <a:r>
              <a:rPr lang="zh-CN" altLang="en-US" sz="2000" dirty="0"/>
              <a:t>年</a:t>
            </a:r>
            <a:r>
              <a:rPr lang="en-US" altLang="zh-CN" sz="2000" dirty="0"/>
              <a:t>3</a:t>
            </a:r>
            <a:r>
              <a:rPr lang="zh-CN" altLang="en-US" sz="2000" dirty="0"/>
              <a:t>月从英国证券交易所</a:t>
            </a:r>
            <a:r>
              <a:rPr lang="en-US" altLang="zh-CN" sz="2000" dirty="0"/>
              <a:t>100</a:t>
            </a:r>
            <a:r>
              <a:rPr lang="zh-CN" altLang="en-US" sz="2000" dirty="0"/>
              <a:t>指数</a:t>
            </a:r>
            <a:r>
              <a:rPr lang="en-US" altLang="zh-CN" sz="2000" dirty="0"/>
              <a:t>(FTSE 100)</a:t>
            </a:r>
          </a:p>
          <a:p>
            <a:r>
              <a:rPr lang="en-US" altLang="zh-CN" sz="2000" dirty="0"/>
              <a:t>FTSE100</a:t>
            </a:r>
            <a:r>
              <a:rPr lang="zh-CN" altLang="en-US" sz="2000" dirty="0"/>
              <a:t>中随机选择</a:t>
            </a:r>
            <a:r>
              <a:rPr lang="en-US" altLang="zh-CN" sz="2000" dirty="0"/>
              <a:t>21</a:t>
            </a:r>
            <a:r>
              <a:rPr lang="zh-CN" altLang="en-US" sz="2000" dirty="0"/>
              <a:t>只股票作为样本数据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4BED7A-B37F-401C-BA74-24C6C271C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55" y="2285010"/>
            <a:ext cx="4499459" cy="45974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B40FC6-558C-45E2-91D4-E1935C9BE278}"/>
              </a:ext>
            </a:extLst>
          </p:cNvPr>
          <p:cNvSpPr txBox="1"/>
          <p:nvPr/>
        </p:nvSpPr>
        <p:spPr>
          <a:xfrm>
            <a:off x="5991433" y="1612537"/>
            <a:ext cx="57361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模型：</a:t>
            </a:r>
            <a:r>
              <a:rPr lang="en-US" altLang="zh-CN" sz="2000" dirty="0"/>
              <a:t>LSTM+MV</a:t>
            </a:r>
          </a:p>
          <a:p>
            <a:endParaRPr lang="en-US" altLang="zh-CN" sz="2000" dirty="0"/>
          </a:p>
          <a:p>
            <a:r>
              <a:rPr lang="zh-CN" altLang="en-US" sz="2000" dirty="0"/>
              <a:t>基本思路：提出的模型有两个阶段。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在第一阶段，应用</a:t>
            </a:r>
            <a:r>
              <a:rPr lang="en-US" altLang="zh-CN" sz="2000" dirty="0"/>
              <a:t>LSTM</a:t>
            </a:r>
            <a:r>
              <a:rPr lang="zh-CN" altLang="en-US" sz="2000" dirty="0"/>
              <a:t>方法预测样本股票的收益在下一个时期</a:t>
            </a:r>
            <a:r>
              <a:rPr lang="en-US" altLang="zh-CN" sz="2000" dirty="0"/>
              <a:t>.</a:t>
            </a:r>
            <a:r>
              <a:rPr lang="zh-CN" altLang="en-US" sz="2000" dirty="0"/>
              <a:t>所有预测结果将按降序排列</a:t>
            </a:r>
            <a:r>
              <a:rPr lang="en-US" altLang="zh-CN" sz="2000" dirty="0"/>
              <a:t>,</a:t>
            </a:r>
            <a:r>
              <a:rPr lang="zh-CN" altLang="en-US" sz="2000" dirty="0"/>
              <a:t>排名靠前的股票将进入下一阶段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第二阶段</a:t>
            </a:r>
            <a:r>
              <a:rPr lang="en-US" altLang="zh-CN" sz="2000" dirty="0"/>
              <a:t>,</a:t>
            </a:r>
            <a:r>
              <a:rPr lang="zh-CN" altLang="en-US" sz="2000" dirty="0"/>
              <a:t>利用</a:t>
            </a:r>
            <a:r>
              <a:rPr lang="en-US" altLang="zh-CN" sz="2000" dirty="0"/>
              <a:t>MV</a:t>
            </a:r>
            <a:r>
              <a:rPr lang="zh-CN" altLang="en-US" sz="2000" dirty="0"/>
              <a:t>模型</a:t>
            </a:r>
            <a:r>
              <a:rPr lang="en-US" altLang="zh-CN" sz="2000" dirty="0"/>
              <a:t>,</a:t>
            </a:r>
            <a:r>
              <a:rPr lang="zh-CN" altLang="en-US" sz="2000" dirty="0"/>
              <a:t>得到每只股票的资本配置比例。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39501DE-E531-4E4B-8A8A-2C45A1455F0A}"/>
              </a:ext>
            </a:extLst>
          </p:cNvPr>
          <p:cNvSpPr txBox="1"/>
          <p:nvPr/>
        </p:nvSpPr>
        <p:spPr>
          <a:xfrm>
            <a:off x="570689" y="1059358"/>
            <a:ext cx="552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金融表现可视化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BA076E-7FB6-4390-92DB-1353A11C9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312" y="1594578"/>
            <a:ext cx="9217688" cy="508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39501DE-E531-4E4B-8A8A-2C45A1455F0A}"/>
              </a:ext>
            </a:extLst>
          </p:cNvPr>
          <p:cNvSpPr txBox="1"/>
          <p:nvPr/>
        </p:nvSpPr>
        <p:spPr>
          <a:xfrm>
            <a:off x="570689" y="1059358"/>
            <a:ext cx="552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金融表现可视化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B858A-8E88-4A73-AEB4-A6CB1F7AE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791" y="2512087"/>
            <a:ext cx="6091356" cy="34500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C4E20F-2825-410D-B0F2-D02D8CB9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6565" y="2348637"/>
            <a:ext cx="6135435" cy="34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3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39501DE-E531-4E4B-8A8A-2C45A1455F0A}"/>
              </a:ext>
            </a:extLst>
          </p:cNvPr>
          <p:cNvSpPr txBox="1"/>
          <p:nvPr/>
        </p:nvSpPr>
        <p:spPr>
          <a:xfrm>
            <a:off x="570689" y="1059358"/>
            <a:ext cx="552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金融表现可视化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4FD50B-3350-4E19-9F09-2E00E8762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994" y="1544218"/>
            <a:ext cx="9441998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39501DE-E531-4E4B-8A8A-2C45A1455F0A}"/>
              </a:ext>
            </a:extLst>
          </p:cNvPr>
          <p:cNvSpPr txBox="1"/>
          <p:nvPr/>
        </p:nvSpPr>
        <p:spPr>
          <a:xfrm>
            <a:off x="570689" y="1059358"/>
            <a:ext cx="552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金融表现可视化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72C019-4B33-4A6B-8BCE-0EECA821A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486" y="1451921"/>
            <a:ext cx="9746825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1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0FD0E62-938E-4010-B710-F00806DD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" y="114300"/>
            <a:ext cx="12149422" cy="66449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04280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6E09BB-C041-4057-9A5D-26A185AF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61" y="0"/>
            <a:ext cx="7811177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0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25C7CC-C9DD-40B8-9ABA-60493D62A00D}"/>
              </a:ext>
            </a:extLst>
          </p:cNvPr>
          <p:cNvSpPr txBox="1"/>
          <p:nvPr/>
        </p:nvSpPr>
        <p:spPr>
          <a:xfrm>
            <a:off x="998688" y="996964"/>
            <a:ext cx="101946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选择输入变量：</a:t>
            </a:r>
            <a:endParaRPr lang="en-US" altLang="zh-CN" sz="2400" dirty="0"/>
          </a:p>
          <a:p>
            <a:endParaRPr lang="en-US" altLang="zh-CN" sz="2000" dirty="0"/>
          </a:p>
          <a:p>
            <a:r>
              <a:rPr lang="zh-CN" altLang="en-US" sz="2000" dirty="0"/>
              <a:t>通过线性回归算法，</a:t>
            </a:r>
            <a:r>
              <a:rPr lang="en-US" altLang="zh-CN" sz="2000" dirty="0"/>
              <a:t>RFE</a:t>
            </a:r>
            <a:r>
              <a:rPr lang="zh-CN" altLang="en-US" sz="2000" dirty="0"/>
              <a:t>（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递归特征消除</a:t>
            </a:r>
            <a:r>
              <a:rPr lang="zh-CN" altLang="en-US" sz="2000" dirty="0"/>
              <a:t>）进行特征选则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最终选择二十个重要指标作为输入变量</a:t>
            </a:r>
            <a:r>
              <a:rPr lang="en-US" altLang="zh-CN" sz="2000" dirty="0"/>
              <a:t>,</a:t>
            </a:r>
            <a:r>
              <a:rPr lang="zh-CN" altLang="en-US" sz="2000" dirty="0"/>
              <a:t>包括</a:t>
            </a:r>
            <a:r>
              <a:rPr lang="zh-CN" altLang="en-US" sz="2000" dirty="0">
                <a:solidFill>
                  <a:schemeClr val="accent1"/>
                </a:solidFill>
              </a:rPr>
              <a:t>五个技术指标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chemeClr val="accent1"/>
                </a:solidFill>
              </a:rPr>
              <a:t>十五个滞后观察值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r>
              <a:rPr lang="zh-CN" altLang="en-US" sz="2000" dirty="0"/>
              <a:t>将技术指标数值标准化在</a:t>
            </a:r>
            <a:r>
              <a:rPr lang="en-US" altLang="zh-CN" sz="2000" dirty="0"/>
              <a:t>-1</a:t>
            </a:r>
            <a:r>
              <a:rPr lang="zh-CN" altLang="en-US" sz="2000" dirty="0"/>
              <a:t>至</a:t>
            </a:r>
            <a:r>
              <a:rPr lang="en-US" altLang="zh-CN" sz="2000" dirty="0"/>
              <a:t>+1</a:t>
            </a:r>
            <a:r>
              <a:rPr lang="zh-CN" altLang="en-US" sz="2000" dirty="0"/>
              <a:t>之间，避免不同数值范围的不同指标引起的误差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2F3D00-696B-465A-8072-D53371B825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15093" r="1715"/>
          <a:stretch/>
        </p:blipFill>
        <p:spPr>
          <a:xfrm>
            <a:off x="1138029" y="3686783"/>
            <a:ext cx="8725818" cy="28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2F9838A-F004-495B-908B-D51BD4E6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804" y="2349209"/>
            <a:ext cx="5542395" cy="45087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41A26F-0689-4381-BEF4-FC701241B024}"/>
              </a:ext>
            </a:extLst>
          </p:cNvPr>
          <p:cNvSpPr txBox="1"/>
          <p:nvPr/>
        </p:nvSpPr>
        <p:spPr>
          <a:xfrm>
            <a:off x="1371601" y="1049849"/>
            <a:ext cx="905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生成训练集与测试集：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1994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月至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月的样本数据划分为</a:t>
            </a:r>
            <a:r>
              <a:rPr lang="en-US" altLang="zh-CN" dirty="0"/>
              <a:t>22</a:t>
            </a:r>
            <a:r>
              <a:rPr lang="zh-CN" altLang="en-US" dirty="0"/>
              <a:t>个重叠的测试</a:t>
            </a:r>
            <a:r>
              <a:rPr lang="en-US" altLang="zh-CN" dirty="0"/>
              <a:t>-</a:t>
            </a:r>
            <a:r>
              <a:rPr lang="zh-CN" altLang="en-US" dirty="0"/>
              <a:t>训练集然后</a:t>
            </a:r>
            <a:r>
              <a:rPr lang="en-US" altLang="zh-CN" dirty="0"/>
              <a:t>,</a:t>
            </a:r>
            <a:r>
              <a:rPr lang="zh-CN" altLang="en-US" dirty="0"/>
              <a:t>整个网络将滚动</a:t>
            </a:r>
            <a:r>
              <a:rPr lang="en-US" altLang="zh-CN" dirty="0"/>
              <a:t>250</a:t>
            </a:r>
            <a:r>
              <a:rPr lang="zh-CN" altLang="en-US" dirty="0"/>
              <a:t>天</a:t>
            </a:r>
            <a:r>
              <a:rPr lang="en-US" altLang="zh-CN" dirty="0"/>
              <a:t>,</a:t>
            </a:r>
            <a:r>
              <a:rPr lang="zh-CN" altLang="en-US" dirty="0"/>
              <a:t>产生</a:t>
            </a:r>
            <a:r>
              <a:rPr lang="en-US" altLang="zh-CN" dirty="0"/>
              <a:t>22</a:t>
            </a:r>
            <a:r>
              <a:rPr lang="zh-CN" altLang="en-US" dirty="0"/>
              <a:t>个不重叠的测试集。</a:t>
            </a:r>
          </a:p>
        </p:txBody>
      </p:sp>
    </p:spTree>
    <p:extLst>
      <p:ext uri="{BB962C8B-B14F-4D97-AF65-F5344CB8AC3E}">
        <p14:creationId xmlns:p14="http://schemas.microsoft.com/office/powerpoint/2010/main" val="15189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AA07891-C2C4-48CB-A389-940AE318C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104" y="1333772"/>
            <a:ext cx="9365792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4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DE1963C-6119-49BD-99A3-2F4FB2280030}"/>
              </a:ext>
            </a:extLst>
          </p:cNvPr>
          <p:cNvSpPr txBox="1"/>
          <p:nvPr/>
        </p:nvSpPr>
        <p:spPr>
          <a:xfrm>
            <a:off x="1186774" y="1313233"/>
            <a:ext cx="712064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使用替代模型进行基准策略比较：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i="0" u="none" strike="noStrike" baseline="0" dirty="0">
                <a:solidFill>
                  <a:srgbClr val="000000"/>
                </a:solidFill>
                <a:latin typeface="PHBLM H+ Gulliver"/>
              </a:rPr>
              <a:t>Machine learning </a:t>
            </a:r>
            <a:r>
              <a:rPr lang="en-US" altLang="zh-CN" sz="2000" b="0" i="0" u="none" strike="noStrike" baseline="0" dirty="0">
                <a:solidFill>
                  <a:srgbClr val="000000"/>
                </a:solidFill>
                <a:latin typeface="PHDNH N+ MTSYB"/>
              </a:rPr>
              <a:t>+ </a:t>
            </a:r>
            <a:r>
              <a:rPr lang="en-US" altLang="zh-CN" sz="2000" b="1" i="0" u="none" strike="noStrike" baseline="0" dirty="0">
                <a:solidFill>
                  <a:srgbClr val="000000"/>
                </a:solidFill>
                <a:latin typeface="PHBLM H+ Gulliver"/>
              </a:rPr>
              <a:t>MV </a:t>
            </a:r>
            <a:endParaRPr lang="en-US" altLang="zh-CN" sz="2400" b="1" i="0" u="none" strike="noStrike" baseline="0" dirty="0">
              <a:solidFill>
                <a:srgbClr val="000000"/>
              </a:solidFill>
              <a:latin typeface="PHBLM H+ Gullive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0000"/>
              </a:solidFill>
              <a:latin typeface="PHBLM H+ Gullive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0000"/>
              </a:solidFill>
              <a:latin typeface="PHBLM H+ Gulliver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i="0" u="none" strike="noStrike" baseline="0" dirty="0">
                <a:solidFill>
                  <a:srgbClr val="000000"/>
                </a:solidFill>
                <a:latin typeface="PHBLM H+ Gulliver"/>
              </a:rPr>
              <a:t>Machine learning </a:t>
            </a:r>
            <a:r>
              <a:rPr lang="en-US" altLang="zh-CN" sz="2000" b="0" i="0" u="none" strike="noStrike" baseline="0" dirty="0">
                <a:solidFill>
                  <a:srgbClr val="000000"/>
                </a:solidFill>
                <a:latin typeface="PHDNH N+ MTSYB"/>
              </a:rPr>
              <a:t>+ </a:t>
            </a:r>
            <a:r>
              <a:rPr lang="en-US" altLang="zh-CN" sz="2000" b="1" i="0" u="none" strike="noStrike" baseline="0" dirty="0">
                <a:solidFill>
                  <a:srgbClr val="000000"/>
                </a:solidFill>
                <a:latin typeface="PHBLM H+ Gulliver"/>
              </a:rPr>
              <a:t>1/N </a:t>
            </a:r>
            <a:endParaRPr lang="en-US" altLang="zh-CN" sz="2400" b="1" i="0" u="none" strike="noStrike" baseline="0" dirty="0">
              <a:solidFill>
                <a:srgbClr val="000000"/>
              </a:solidFill>
              <a:latin typeface="PHBLM H+ Gullive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0000"/>
              </a:solidFill>
              <a:latin typeface="PHBLM H+ Gullive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0000"/>
              </a:solidFill>
              <a:latin typeface="PHBLM H+ Gulliver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i="0" u="none" strike="noStrike" baseline="0" dirty="0">
                <a:solidFill>
                  <a:srgbClr val="000000"/>
                </a:solidFill>
                <a:latin typeface="PHBLM H+ Gulliver"/>
              </a:rPr>
              <a:t>Random </a:t>
            </a:r>
            <a:r>
              <a:rPr lang="en-US" altLang="zh-CN" sz="2000" b="0" i="0" u="none" strike="noStrike" baseline="0" dirty="0">
                <a:solidFill>
                  <a:srgbClr val="000000"/>
                </a:solidFill>
                <a:latin typeface="PHDNH N+ MTSYB"/>
              </a:rPr>
              <a:t>+ </a:t>
            </a:r>
            <a:r>
              <a:rPr lang="en-US" altLang="zh-CN" sz="2000" b="1" i="0" u="none" strike="noStrike" baseline="0" dirty="0">
                <a:solidFill>
                  <a:srgbClr val="000000"/>
                </a:solidFill>
                <a:latin typeface="PHBLM H+ Gulliver"/>
              </a:rPr>
              <a:t>MV or 1/N 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742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D6E5883-536E-4607-9A34-FF43BC007400}"/>
              </a:ext>
            </a:extLst>
          </p:cNvPr>
          <p:cNvSpPr txBox="1"/>
          <p:nvPr/>
        </p:nvSpPr>
        <p:spPr>
          <a:xfrm>
            <a:off x="143008" y="564562"/>
            <a:ext cx="3652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实验与结果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结果分析第一阶段：预测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CE1906-353E-4699-B0F0-0190ED3E25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7" t="895" r="8174" b="-1"/>
          <a:stretch/>
        </p:blipFill>
        <p:spPr>
          <a:xfrm>
            <a:off x="3741336" y="1264755"/>
            <a:ext cx="8450664" cy="53395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59AEDA-FBBE-4AF6-9DA5-8885D15C8970}"/>
              </a:ext>
            </a:extLst>
          </p:cNvPr>
          <p:cNvSpPr txBox="1"/>
          <p:nvPr/>
        </p:nvSpPr>
        <p:spPr>
          <a:xfrm>
            <a:off x="257782" y="3049382"/>
            <a:ext cx="3360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MSE</a:t>
            </a:r>
            <a:r>
              <a:rPr lang="zh-CN" altLang="en-US" sz="2000" dirty="0"/>
              <a:t>，</a:t>
            </a:r>
            <a:r>
              <a:rPr lang="en-US" altLang="zh-CN" sz="2000" dirty="0"/>
              <a:t>RMSE</a:t>
            </a:r>
            <a:r>
              <a:rPr lang="zh-CN" altLang="en-US" sz="2000" dirty="0"/>
              <a:t>，</a:t>
            </a:r>
            <a:r>
              <a:rPr lang="en-US" altLang="zh-CN" sz="2000" dirty="0"/>
              <a:t>MAPE</a:t>
            </a:r>
            <a:r>
              <a:rPr lang="zh-CN" altLang="en-US" sz="2000" dirty="0"/>
              <a:t>，</a:t>
            </a:r>
            <a:r>
              <a:rPr lang="en-US" altLang="zh-CN" sz="2000" dirty="0"/>
              <a:t>MAE</a:t>
            </a:r>
            <a:r>
              <a:rPr lang="zh-CN" altLang="en-US" sz="2000" dirty="0"/>
              <a:t>，</a:t>
            </a:r>
            <a:r>
              <a:rPr lang="en-US" altLang="zh-CN" sz="2000" dirty="0"/>
              <a:t>R</a:t>
            </a:r>
            <a:r>
              <a:rPr lang="en-US" altLang="zh-CN" sz="2000" baseline="30000" dirty="0"/>
              <a:t>2</a:t>
            </a:r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个指标评估预测精度</a:t>
            </a:r>
          </a:p>
        </p:txBody>
      </p:sp>
    </p:spTree>
    <p:extLst>
      <p:ext uri="{BB962C8B-B14F-4D97-AF65-F5344CB8AC3E}">
        <p14:creationId xmlns:p14="http://schemas.microsoft.com/office/powerpoint/2010/main" val="26395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9D9A490-5059-4A1A-ADB6-A922AA91B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4521" y="1292736"/>
            <a:ext cx="9297206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67FC162-9A21-4293-8EF3-8CE1F091566A}"/>
              </a:ext>
            </a:extLst>
          </p:cNvPr>
          <p:cNvSpPr txBox="1"/>
          <p:nvPr/>
        </p:nvSpPr>
        <p:spPr>
          <a:xfrm>
            <a:off x="223736" y="479374"/>
            <a:ext cx="587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结果分析第二阶段：形成最优投资组合</a:t>
            </a:r>
            <a:r>
              <a:rPr lang="en-US" altLang="zh-CN" sz="2400" dirty="0"/>
              <a:t>	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9501DE-E531-4E4B-8A8A-2C45A1455F0A}"/>
              </a:ext>
            </a:extLst>
          </p:cNvPr>
          <p:cNvSpPr txBox="1"/>
          <p:nvPr/>
        </p:nvSpPr>
        <p:spPr>
          <a:xfrm>
            <a:off x="397212" y="1385791"/>
            <a:ext cx="552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确定投资组合规模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BCC7AE-1269-4A74-83C4-75DC6C0DB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262" y="1263060"/>
            <a:ext cx="8085730" cy="51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933199" y="178306"/>
            <a:ext cx="3115793" cy="772512"/>
            <a:chOff x="8933199" y="178306"/>
            <a:chExt cx="3115793" cy="7725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78306"/>
              <a:ext cx="771395" cy="7725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781547" y="253664"/>
              <a:ext cx="2267445" cy="564644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39501DE-E531-4E4B-8A8A-2C45A1455F0A}"/>
              </a:ext>
            </a:extLst>
          </p:cNvPr>
          <p:cNvSpPr txBox="1"/>
          <p:nvPr/>
        </p:nvSpPr>
        <p:spPr>
          <a:xfrm>
            <a:off x="7493939" y="1139744"/>
            <a:ext cx="552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金融表现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D4768E-6CB3-4C99-8F84-35EB3F889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840" y="2119491"/>
            <a:ext cx="8268417" cy="34978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F8F5D1-2E67-4DE3-989B-11A95975E1F0}"/>
              </a:ext>
            </a:extLst>
          </p:cNvPr>
          <p:cNvSpPr txBox="1"/>
          <p:nvPr/>
        </p:nvSpPr>
        <p:spPr>
          <a:xfrm>
            <a:off x="221064" y="3226253"/>
            <a:ext cx="3949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：收益指标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：风险指标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：年化风险回报指标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14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307</Words>
  <Application>Microsoft Office PowerPoint</Application>
  <PresentationFormat>宽屏</PresentationFormat>
  <Paragraphs>60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PHBLM H+ Gulliver</vt:lpstr>
      <vt:lpstr>PHDNH N+ MTSYB</vt:lpstr>
      <vt:lpstr>等线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zyb</dc:creator>
  <cp:lastModifiedBy>张 砚斌</cp:lastModifiedBy>
  <cp:revision>11</cp:revision>
  <dcterms:created xsi:type="dcterms:W3CDTF">2022-04-05T02:20:58Z</dcterms:created>
  <dcterms:modified xsi:type="dcterms:W3CDTF">2022-04-15T02:48:26Z</dcterms:modified>
</cp:coreProperties>
</file>